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1" d="100"/>
          <a:sy n="101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Yang" userId="25eea6d2-ff79-4be8-acfb-3846367bb115" providerId="ADAL" clId="{D5991DD7-ECE0-40E6-95CF-369211328D13}"/>
    <pc:docChg chg="custSel modSld">
      <pc:chgData name="David Yang" userId="25eea6d2-ff79-4be8-acfb-3846367bb115" providerId="ADAL" clId="{D5991DD7-ECE0-40E6-95CF-369211328D13}" dt="2025-02-20T20:08:43.575" v="43" actId="207"/>
      <pc:docMkLst>
        <pc:docMk/>
      </pc:docMkLst>
      <pc:sldChg chg="modSp mod">
        <pc:chgData name="David Yang" userId="25eea6d2-ff79-4be8-acfb-3846367bb115" providerId="ADAL" clId="{D5991DD7-ECE0-40E6-95CF-369211328D13}" dt="2025-02-20T20:08:43.575" v="43" actId="207"/>
        <pc:sldMkLst>
          <pc:docMk/>
          <pc:sldMk cId="4134554253" sldId="258"/>
        </pc:sldMkLst>
        <pc:grpChg chg="mod">
          <ac:chgData name="David Yang" userId="25eea6d2-ff79-4be8-acfb-3846367bb115" providerId="ADAL" clId="{D5991DD7-ECE0-40E6-95CF-369211328D13}" dt="2025-02-20T20:08:43.575" v="43" actId="207"/>
          <ac:grpSpMkLst>
            <pc:docMk/>
            <pc:sldMk cId="4134554253" sldId="258"/>
            <ac:grpSpMk id="7" creationId="{62D934B2-DA77-9E47-1454-C23632543FA9}"/>
          </ac:grpSpMkLst>
        </pc:grpChg>
        <pc:picChg chg="mod">
          <ac:chgData name="David Yang" userId="25eea6d2-ff79-4be8-acfb-3846367bb115" providerId="ADAL" clId="{D5991DD7-ECE0-40E6-95CF-369211328D13}" dt="2025-02-20T20:08:43.575" v="43" actId="207"/>
          <ac:picMkLst>
            <pc:docMk/>
            <pc:sldMk cId="4134554253" sldId="258"/>
            <ac:picMk id="8" creationId="{B3C78EAC-E0F9-6542-E6D3-B5FFBCC16957}"/>
          </ac:picMkLst>
        </pc:picChg>
        <pc:picChg chg="mod">
          <ac:chgData name="David Yang" userId="25eea6d2-ff79-4be8-acfb-3846367bb115" providerId="ADAL" clId="{D5991DD7-ECE0-40E6-95CF-369211328D13}" dt="2025-02-20T20:08:43.575" v="43" actId="207"/>
          <ac:picMkLst>
            <pc:docMk/>
            <pc:sldMk cId="4134554253" sldId="258"/>
            <ac:picMk id="10" creationId="{08B8DDB1-A2F2-7284-7E93-F1090AF1B99A}"/>
          </ac:picMkLst>
        </pc:picChg>
      </pc:sldChg>
      <pc:sldChg chg="addSp delSp modSp mod">
        <pc:chgData name="David Yang" userId="25eea6d2-ff79-4be8-acfb-3846367bb115" providerId="ADAL" clId="{D5991DD7-ECE0-40E6-95CF-369211328D13}" dt="2025-02-20T20:02:43.461" v="30" actId="13822"/>
        <pc:sldMkLst>
          <pc:docMk/>
          <pc:sldMk cId="838183117" sldId="260"/>
        </pc:sldMkLst>
        <pc:spChg chg="add mod">
          <ac:chgData name="David Yang" userId="25eea6d2-ff79-4be8-acfb-3846367bb115" providerId="ADAL" clId="{D5991DD7-ECE0-40E6-95CF-369211328D13}" dt="2025-02-20T20:02:43.461" v="30" actId="13822"/>
          <ac:spMkLst>
            <pc:docMk/>
            <pc:sldMk cId="838183117" sldId="260"/>
            <ac:spMk id="5" creationId="{D9C414FC-55C0-1640-F8CE-16CA3E7C97B0}"/>
          </ac:spMkLst>
        </pc:spChg>
        <pc:spChg chg="mod">
          <ac:chgData name="David Yang" userId="25eea6d2-ff79-4be8-acfb-3846367bb115" providerId="ADAL" clId="{D5991DD7-ECE0-40E6-95CF-369211328D13}" dt="2025-02-20T20:01:06.876" v="21" actId="1076"/>
          <ac:spMkLst>
            <pc:docMk/>
            <pc:sldMk cId="838183117" sldId="260"/>
            <ac:spMk id="19" creationId="{B73D638B-FD4E-56CE-8508-1DB398445414}"/>
          </ac:spMkLst>
        </pc:spChg>
        <pc:spChg chg="mod">
          <ac:chgData name="David Yang" userId="25eea6d2-ff79-4be8-acfb-3846367bb115" providerId="ADAL" clId="{D5991DD7-ECE0-40E6-95CF-369211328D13}" dt="2025-02-20T20:00:42.440" v="16" actId="1076"/>
          <ac:spMkLst>
            <pc:docMk/>
            <pc:sldMk cId="838183117" sldId="260"/>
            <ac:spMk id="26" creationId="{BEA3F5A5-1C67-0187-8803-884D3D2DBC18}"/>
          </ac:spMkLst>
        </pc:spChg>
        <pc:spChg chg="mod">
          <ac:chgData name="David Yang" userId="25eea6d2-ff79-4be8-acfb-3846367bb115" providerId="ADAL" clId="{D5991DD7-ECE0-40E6-95CF-369211328D13}" dt="2025-02-20T20:00:59.833" v="19" actId="1076"/>
          <ac:spMkLst>
            <pc:docMk/>
            <pc:sldMk cId="838183117" sldId="260"/>
            <ac:spMk id="27" creationId="{D78AA532-A332-4EE3-44A0-E1D35D85A365}"/>
          </ac:spMkLst>
        </pc:spChg>
        <pc:graphicFrameChg chg="del modGraphic">
          <ac:chgData name="David Yang" userId="25eea6d2-ff79-4be8-acfb-3846367bb115" providerId="ADAL" clId="{D5991DD7-ECE0-40E6-95CF-369211328D13}" dt="2025-02-20T19:59:59.462" v="6" actId="478"/>
          <ac:graphicFrameMkLst>
            <pc:docMk/>
            <pc:sldMk cId="838183117" sldId="260"/>
            <ac:graphicFrameMk id="35" creationId="{EE03A3D9-AE0D-D1A4-D9C1-4806E6A52C5B}"/>
          </ac:graphicFrameMkLst>
        </pc:graphicFrameChg>
        <pc:picChg chg="add mod">
          <ac:chgData name="David Yang" userId="25eea6d2-ff79-4be8-acfb-3846367bb115" providerId="ADAL" clId="{D5991DD7-ECE0-40E6-95CF-369211328D13}" dt="2025-02-20T20:01:20.497" v="23" actId="1076"/>
          <ac:picMkLst>
            <pc:docMk/>
            <pc:sldMk cId="838183117" sldId="260"/>
            <ac:picMk id="4" creationId="{5C637969-8EF9-C81D-0927-7D4B3C252D8F}"/>
          </ac:picMkLst>
        </pc:picChg>
        <pc:picChg chg="mod">
          <ac:chgData name="David Yang" userId="25eea6d2-ff79-4be8-acfb-3846367bb115" providerId="ADAL" clId="{D5991DD7-ECE0-40E6-95CF-369211328D13}" dt="2025-02-20T20:00:10.269" v="9" actId="1076"/>
          <ac:picMkLst>
            <pc:docMk/>
            <pc:sldMk cId="838183117" sldId="260"/>
            <ac:picMk id="23" creationId="{2E6BDBF0-DA1B-7F81-DFFA-B7F37631E089}"/>
          </ac:picMkLst>
        </pc:picChg>
        <pc:picChg chg="mod">
          <ac:chgData name="David Yang" userId="25eea6d2-ff79-4be8-acfb-3846367bb115" providerId="ADAL" clId="{D5991DD7-ECE0-40E6-95CF-369211328D13}" dt="2025-02-20T20:01:10.464" v="22" actId="1076"/>
          <ac:picMkLst>
            <pc:docMk/>
            <pc:sldMk cId="838183117" sldId="260"/>
            <ac:picMk id="34" creationId="{3095CB1D-49FC-105D-4EA5-4DA869C853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DE8F-D351-87F1-93F1-E51DF2683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08B84-1DDC-7985-3411-2CAC2E4F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68F9-5006-6A54-F7C8-9208CA1E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87677-4F24-F0DC-84E8-273973B1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88BC8-6247-8223-F4AF-0C9A1DD6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41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772F-9CF1-3958-45CF-4513F455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7EBD9-34B9-D185-8B6F-253211B65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41DA8-0589-D2A5-DDE1-3CC6E41B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D80CD-110B-C7BE-6165-81737079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443B3-2AF5-C075-709C-DD2CD049A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523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AD515-953E-3038-2A24-0C5B733CF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2DFD2-7C22-28E4-D1C3-C70CF708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C6BA0-AE66-5FD2-7A6E-92FA80D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7705-DC6D-100B-140A-E3F767C0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D7B82-9040-BB69-0F5E-0A94EE1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4390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8D18-7C43-E03D-BDCF-A49D32525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8AE0D-8E79-76C8-E305-7E65849CC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4B01C-C8DC-07F6-0587-1F201425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249AF-9771-A9BA-E2D8-8E248F39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04654-D24E-A297-7826-157B436E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321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6A4D-E758-7207-249E-D6D091B2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CE6E-4570-6E7B-0171-D4092D52A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FEDB-517B-6790-17E2-DFBCFD557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85A59-115E-196D-86E4-AD7831B2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15131-DC05-DC67-F0D7-482590DE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87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C57-9D6C-1F7A-46D8-55B27A3D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C0A7C-CCA2-1FBD-9E0F-A1501CF1D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ABAA9-755F-F409-9A15-1C83278D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D6778-57C0-7C35-FF05-8CE8FC7CC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69EB2-8972-7604-498C-ADF3D927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853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74F4-6390-4E0A-150E-878AC196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3F7C9-760B-7841-5DE9-89B48B81A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C0714-3EA6-2984-6B59-CDEC2672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EDFD1-7850-4FF3-AB6B-C66FB3A5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DB66D-6DDB-87BF-AE6E-669774DA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FEDD8-25AD-3449-5F21-FE1A995F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032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5D75-FBA3-312E-3261-E7FE3E3B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E8FA7-05B4-CA86-0AB2-55E774BB9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5384D-4E10-D6F6-4FCD-D33502252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92A81B-97A0-CC75-CF73-88F94B0DA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3C6B8-C7DD-D31C-D7B8-AC8902727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C643DA-4C8B-7B46-D089-0D3CAC82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F1430-B1EC-D376-569C-F8F223DDA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A2CAC-9F99-995E-6A35-F03AE78F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11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0DC2-132A-1596-2488-A6831243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CB545-E1FF-B1BA-0EAA-2B253DC2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2E1D6-4065-69AE-A43B-7108B184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2F7FE-0945-D42D-0D26-B4D1A7D8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6174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5352E-EA82-3858-0576-F4DD1158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4D097-34F6-B220-6D24-DDD4F7C4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FD797-242A-260C-39E7-EAB7F806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4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C8A-9B1A-229E-37B2-A30BED84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258BE-5D4B-1AEA-5759-B3F3D2BB8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5B352-29B2-60EB-4A84-E1C3CA6DE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44604-98CD-6F26-0E63-C4A7585E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78E37-6EE0-0894-550D-A0E06C3E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4B300-98C5-D208-611C-0FAD8E39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20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14E1-DD68-8CD7-035D-ECE05CF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26501B-F7B0-21F3-9A46-5158CDB40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FA851-49E2-B3F9-DA3A-F6E1A791A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906B6-5058-DB23-F0CB-46688E9E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822D9-3CCC-C771-6C3F-913A7389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16615-E32D-E58E-AA72-5D45F233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28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DE129E-2ABA-011A-94B3-51DFEBDF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C770-DDC0-77E3-21F5-FBBBCD1F0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54F56-8B6E-F736-0AEE-F217E38B2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AF4BA7-B951-4F6E-BFF1-D430645F361D}" type="datetimeFigureOut">
              <a:rPr lang="en-AU" smtClean="0"/>
              <a:t>21/02/2025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B3BE8-B8FF-0CC1-5B3A-858FCE2C2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21FB4-A84E-20F3-B297-E1E60E596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7666B-C83C-4664-A860-CA18DF8995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90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8A290B-7EFE-3566-AF10-0A1A3A6F2649}"/>
              </a:ext>
            </a:extLst>
          </p:cNvPr>
          <p:cNvSpPr txBox="1">
            <a:spLocks/>
          </p:cNvSpPr>
          <p:nvPr/>
        </p:nvSpPr>
        <p:spPr>
          <a:xfrm>
            <a:off x="-259764" y="917481"/>
            <a:ext cx="7828182" cy="25115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sz="3200" dirty="0">
                <a:latin typeface="Typo Round" panose="02000500000000000000" pitchFamily="2" charset="0"/>
              </a:rPr>
              <a:t>RELATING</a:t>
            </a:r>
            <a:br>
              <a:rPr lang="en-US" sz="3200" dirty="0">
                <a:latin typeface="Typo Round" panose="02000500000000000000" pitchFamily="2" charset="0"/>
              </a:rPr>
            </a:br>
            <a:r>
              <a:rPr lang="en-US" sz="3200" dirty="0">
                <a:latin typeface="Typo Round" panose="02000500000000000000" pitchFamily="2" charset="0"/>
              </a:rPr>
              <a:t>MUDMASTER MOTEC PERFORMANCE</a:t>
            </a:r>
            <a:br>
              <a:rPr lang="en-US" sz="3200" dirty="0">
                <a:latin typeface="Typo Round" panose="02000500000000000000" pitchFamily="2" charset="0"/>
              </a:rPr>
            </a:br>
            <a:r>
              <a:rPr lang="en-US" sz="3200" dirty="0">
                <a:latin typeface="Typo Round" panose="02000500000000000000" pitchFamily="2" charset="0"/>
              </a:rPr>
              <a:t>TO</a:t>
            </a:r>
            <a:br>
              <a:rPr lang="en-US" sz="3200" dirty="0">
                <a:latin typeface="Typo Round" panose="02000500000000000000" pitchFamily="2" charset="0"/>
              </a:rPr>
            </a:br>
            <a:r>
              <a:rPr lang="en-US" sz="3200" dirty="0">
                <a:latin typeface="Typo Round" panose="02000500000000000000" pitchFamily="2" charset="0"/>
              </a:rPr>
              <a:t>SATELLITE MOISTURE INDEX</a:t>
            </a:r>
            <a:endParaRPr lang="en-AU" sz="3200" dirty="0">
              <a:latin typeface="Typo Round" panose="02000500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0565E7-8334-C43E-279F-ABBB4488761F}"/>
              </a:ext>
            </a:extLst>
          </p:cNvPr>
          <p:cNvSpPr txBox="1">
            <a:spLocks/>
          </p:cNvSpPr>
          <p:nvPr/>
        </p:nvSpPr>
        <p:spPr>
          <a:xfrm>
            <a:off x="-3273" y="4558755"/>
            <a:ext cx="6099273" cy="4206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Typo Round" panose="02000500000000000000" pitchFamily="2" charset="0"/>
              </a:rPr>
              <a:t>MOISTURE CONTENT ANALYSIS IN MINING TAILINGS</a:t>
            </a:r>
          </a:p>
          <a:p>
            <a:pPr marL="0" indent="0" algn="ctr">
              <a:buNone/>
            </a:pPr>
            <a:endParaRPr lang="en-US" sz="1800" dirty="0">
              <a:solidFill>
                <a:schemeClr val="bg1"/>
              </a:solidFill>
              <a:latin typeface="Typo Round" panose="02000500000000000000" pitchFamily="2" charset="0"/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Typo Round" panose="02000500000000000000" pitchFamily="2" charset="0"/>
              </a:rPr>
              <a:t>Prepared by David Yang</a:t>
            </a:r>
          </a:p>
        </p:txBody>
      </p:sp>
    </p:spTree>
    <p:extLst>
      <p:ext uri="{BB962C8B-B14F-4D97-AF65-F5344CB8AC3E}">
        <p14:creationId xmlns:p14="http://schemas.microsoft.com/office/powerpoint/2010/main" val="37770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1C6F-D2E5-7195-05AE-4351CB19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>
                <a:latin typeface="Typo Round" panose="02000500000000000000" pitchFamily="2" charset="0"/>
              </a:rPr>
              <a:t>CHALLENGES WITH EXISTING MOISTURE MEASUREMENT METHODS</a:t>
            </a:r>
            <a:endParaRPr lang="en-AU" sz="4800" dirty="0">
              <a:latin typeface="Typo Round" panose="02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C64EA-C5B7-BDDE-C879-53F47E46C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92173"/>
            <a:ext cx="5181600" cy="2869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u="sng" dirty="0"/>
              <a:t>SHEAR VANE</a:t>
            </a:r>
          </a:p>
          <a:p>
            <a:r>
              <a:rPr lang="en-US" sz="2400" dirty="0"/>
              <a:t>Labor-intensive and time-consuming</a:t>
            </a:r>
          </a:p>
          <a:p>
            <a:r>
              <a:rPr lang="en-US" sz="2400" dirty="0"/>
              <a:t>Requires physical sampling, causing delays</a:t>
            </a:r>
          </a:p>
          <a:p>
            <a:r>
              <a:rPr lang="en-US" sz="2400" dirty="0"/>
              <a:t>Highly localized, does not provide continuous spatial coverage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4E308DB-E65E-5CE9-D19A-0D8346642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8" y="1892174"/>
            <a:ext cx="5842001" cy="2797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u="sng" dirty="0"/>
              <a:t>SATELLITE-BASED MOISTURE IMAGERY</a:t>
            </a:r>
          </a:p>
          <a:p>
            <a:r>
              <a:rPr lang="en-US" sz="2400" dirty="0"/>
              <a:t>Low resolution, limited by cloud cover</a:t>
            </a:r>
          </a:p>
          <a:p>
            <a:r>
              <a:rPr lang="en-US" sz="2400" dirty="0"/>
              <a:t>No regular updates</a:t>
            </a:r>
          </a:p>
          <a:p>
            <a:r>
              <a:rPr lang="en-US" sz="2400" dirty="0"/>
              <a:t>Requires ground truth data for accurate calibration</a:t>
            </a:r>
            <a:endParaRPr lang="en-A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A8C7A-1350-C9B5-8112-1B1B3A21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504" y="4963607"/>
            <a:ext cx="1324493" cy="1480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1E4EF7-96B7-ACA8-7A9B-CA1074C70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343" y="4425728"/>
            <a:ext cx="3168501" cy="1969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6ED870-2DC2-0B64-21BC-ED8947701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790" y="4914121"/>
            <a:ext cx="1456762" cy="1769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216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82FA0-EAAA-6CEC-AC60-8E8D77C0D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ypo Round" panose="02000500000000000000" pitchFamily="2" charset="0"/>
              </a:rPr>
              <a:t>DATA SOURCES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75EC272-8213-B1B3-58E2-D120871FF07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230269" y="2807775"/>
            <a:ext cx="363751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Sentinel-2 Satellite Data: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SWIR (B11) &amp; NIR (B8A) bands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A8830D-89A7-D343-0651-76ED2B71B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40534"/>
              </p:ext>
            </p:extLst>
          </p:nvPr>
        </p:nvGraphicFramePr>
        <p:xfrm>
          <a:off x="7076557" y="4355496"/>
          <a:ext cx="3178213" cy="1333500"/>
        </p:xfrm>
        <a:graphic>
          <a:graphicData uri="http://schemas.openxmlformats.org/drawingml/2006/table">
            <a:tbl>
              <a:tblPr/>
              <a:tblGrid>
                <a:gridCol w="1030466">
                  <a:extLst>
                    <a:ext uri="{9D8B030D-6E8A-4147-A177-3AD203B41FA5}">
                      <a16:colId xmlns:a16="http://schemas.microsoft.com/office/drawing/2014/main" val="2525102843"/>
                    </a:ext>
                  </a:extLst>
                </a:gridCol>
                <a:gridCol w="1162576">
                  <a:extLst>
                    <a:ext uri="{9D8B030D-6E8A-4147-A177-3AD203B41FA5}">
                      <a16:colId xmlns:a16="http://schemas.microsoft.com/office/drawing/2014/main" val="944093401"/>
                    </a:ext>
                  </a:extLst>
                </a:gridCol>
                <a:gridCol w="985171">
                  <a:extLst>
                    <a:ext uri="{9D8B030D-6E8A-4147-A177-3AD203B41FA5}">
                      <a16:colId xmlns:a16="http://schemas.microsoft.com/office/drawing/2014/main" val="378396362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Moisture Index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2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-33.2141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116.0602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0.3517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8527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-33.2141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116.0605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0.3637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630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-33.2141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116.0607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0.3907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701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-33.2141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116.0608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0.3907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996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-33.2141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116.0609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0.3936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F9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480603"/>
                  </a:ext>
                </a:extLst>
              </a:tr>
            </a:tbl>
          </a:graphicData>
        </a:graphic>
      </p:graphicFrame>
      <p:sp>
        <p:nvSpPr>
          <p:cNvPr id="19" name="Rectangle 2">
            <a:extLst>
              <a:ext uri="{FF2B5EF4-FFF2-40B4-BE49-F238E27FC236}">
                <a16:creationId xmlns:a16="http://schemas.microsoft.com/office/drawing/2014/main" id="{0BF2B321-A43F-4903-2A97-FB05C411569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19479" y="2807775"/>
            <a:ext cx="42641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Mudmaster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MoTec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GPS, torque, traction, speed,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E3E7CD-2909-9189-6116-053DD4676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87965"/>
              </p:ext>
            </p:extLst>
          </p:nvPr>
        </p:nvGraphicFramePr>
        <p:xfrm>
          <a:off x="488074" y="4355496"/>
          <a:ext cx="5448300" cy="1336766"/>
        </p:xfrm>
        <a:graphic>
          <a:graphicData uri="http://schemas.openxmlformats.org/drawingml/2006/table">
            <a:tbl>
              <a:tblPr/>
              <a:tblGrid>
                <a:gridCol w="1028700">
                  <a:extLst>
                    <a:ext uri="{9D8B030D-6E8A-4147-A177-3AD203B41FA5}">
                      <a16:colId xmlns:a16="http://schemas.microsoft.com/office/drawing/2014/main" val="34687057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822828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629810377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07106193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3008695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2880262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972481517"/>
                    </a:ext>
                  </a:extLst>
                </a:gridCol>
              </a:tblGrid>
              <a:tr h="3842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Datetime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Traction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Torque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Speed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Traction Diff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7480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27/01/2025 6:49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-33.2141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116.0602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85.833331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76.91667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976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27/01/2025 6:50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-33.2141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116.0605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89.099998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78.05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249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27/01/2025 6:51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-33.2141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116.0607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89.566666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78.01667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839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27/01/2025 6:52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-33.2141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116.0608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89.866666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77.35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0.3285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7851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27/01/2025 6:53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-33.2141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116.0609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90.933332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76.48333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6B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45133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50F3743-9F0D-F330-B5E3-F5BCC4BC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5" b="90541" l="4797" r="97048">
                        <a14:foregroundMark x1="27517" y1="40612" x2="43012" y2="45813"/>
                        <a14:foregroundMark x1="53506" y1="39189" x2="56458" y2="47973"/>
                        <a14:foregroundMark x1="68266" y1="43243" x2="84133" y2="43919"/>
                        <a14:foregroundMark x1="82657" y1="27027" x2="82657" y2="35811"/>
                        <a14:foregroundMark x1="81550" y1="28378" x2="81550" y2="28378"/>
                        <a14:foregroundMark x1="94096" y1="61486" x2="94096" y2="61486"/>
                        <a14:foregroundMark x1="97048" y1="58108" x2="97048" y2="58108"/>
                        <a14:foregroundMark x1="92989" y1="66892" x2="92989" y2="66892"/>
                        <a14:foregroundMark x1="87454" y1="80405" x2="87454" y2="80405"/>
                        <a14:foregroundMark x1="87454" y1="80405" x2="10701" y2="79730"/>
                        <a14:foregroundMark x1="18081" y1="93243" x2="85609" y2="91216"/>
                        <a14:foregroundMark x1="85609" y1="91216" x2="86347" y2="91216"/>
                        <a14:foregroundMark x1="5939" y1="64283" x2="6273" y2="58784"/>
                        <a14:foregroundMark x1="5166" y1="77027" x2="5620" y2="69552"/>
                        <a14:foregroundMark x1="5166" y1="58784" x2="5166" y2="58784"/>
                        <a14:foregroundMark x1="20664" y1="15541" x2="20949" y2="25192"/>
                        <a14:foregroundMark x1="50554" y1="14189" x2="48339" y2="39189"/>
                        <a14:foregroundMark x1="35793" y1="5405" x2="35793" y2="5405"/>
                        <a14:foregroundMark x1="36900" y1="6757" x2="36531" y2="8784"/>
                        <a14:foregroundMark x1="39114" y1="5405" x2="39114" y2="6081"/>
                        <a14:foregroundMark x1="37269" y1="4730" x2="33579" y2="7432"/>
                        <a14:foregroundMark x1="39483" y1="8784" x2="33948" y2="8108"/>
                        <a14:foregroundMark x1="40959" y1="5405" x2="32841" y2="5405"/>
                        <a14:foregroundMark x1="21033" y1="24324" x2="22878" y2="34459"/>
                        <a14:foregroundMark x1="57196" y1="39865" x2="57196" y2="39865"/>
                        <a14:foregroundMark x1="80812" y1="47973" x2="64945" y2="47973"/>
                        <a14:backgroundMark x1="49446" y1="47297" x2="48708" y2="50676"/>
                        <a14:backgroundMark x1="18914" y1="25573" x2="18450" y2="22297"/>
                        <a14:backgroundMark x1="21033" y1="40541" x2="20380" y2="35931"/>
                        <a14:backgroundMark x1="20619" y1="35790" x2="21402" y2="43243"/>
                        <a14:backgroundMark x1="4797" y1="64865" x2="5535" y2="69595"/>
                        <a14:backgroundMark x1="5535" y1="71622" x2="5535" y2="62838"/>
                        <a14:backgroundMark x1="92989" y1="67568" x2="92989" y2="67568"/>
                        <a14:backgroundMark x1="92989" y1="66892" x2="92989" y2="66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273" y="3519902"/>
            <a:ext cx="1364101" cy="7449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2D934B2-DA77-9E47-1454-C23632543FA9}"/>
              </a:ext>
            </a:extLst>
          </p:cNvPr>
          <p:cNvGrpSpPr/>
          <p:nvPr/>
        </p:nvGrpSpPr>
        <p:grpSpPr>
          <a:xfrm rot="1472905">
            <a:off x="10904961" y="2546554"/>
            <a:ext cx="559171" cy="1191784"/>
            <a:chOff x="3313281" y="1009902"/>
            <a:chExt cx="914400" cy="2018123"/>
          </a:xfrm>
          <a:solidFill>
            <a:schemeClr val="bg2">
              <a:lumMod val="25000"/>
            </a:schemeClr>
          </a:solidFill>
        </p:grpSpPr>
        <p:pic>
          <p:nvPicPr>
            <p:cNvPr id="8" name="Graphic 7" descr="Satellite with solid fill">
              <a:extLst>
                <a:ext uri="{FF2B5EF4-FFF2-40B4-BE49-F238E27FC236}">
                  <a16:creationId xmlns:a16="http://schemas.microsoft.com/office/drawing/2014/main" id="{B3C78EAC-E0F9-6542-E6D3-B5FFBCC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45105">
              <a:off x="3313281" y="1009902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Wi-Fi outline">
              <a:extLst>
                <a:ext uri="{FF2B5EF4-FFF2-40B4-BE49-F238E27FC236}">
                  <a16:creationId xmlns:a16="http://schemas.microsoft.com/office/drawing/2014/main" id="{08B8DDB1-A2F2-7284-7E93-F1090AF1B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3313281" y="2113625"/>
              <a:ext cx="914400" cy="9144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97D9424-8162-770F-15CE-A835BBE3F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6085" y="4355496"/>
            <a:ext cx="1249668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5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7233-D8B2-23FB-97FD-51F1B62A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4800" dirty="0">
                <a:latin typeface="Typo Round" panose="02000500000000000000" pitchFamily="2" charset="0"/>
              </a:rPr>
              <a:t>DATA ANALYSIS &amp;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1373E-6F81-EFF3-5704-5F983167D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0476" y="2113700"/>
            <a:ext cx="2717896" cy="1135639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Data collecting &amp; Preprocessing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56452CF-ED71-2539-BF4E-C9FE23469F09}"/>
              </a:ext>
            </a:extLst>
          </p:cNvPr>
          <p:cNvSpPr txBox="1">
            <a:spLocks/>
          </p:cNvSpPr>
          <p:nvPr/>
        </p:nvSpPr>
        <p:spPr>
          <a:xfrm>
            <a:off x="4980451" y="2407934"/>
            <a:ext cx="2717897" cy="82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Data Integration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C2229DA-6355-F24E-7F3E-8AADEA12DB66}"/>
              </a:ext>
            </a:extLst>
          </p:cNvPr>
          <p:cNvSpPr txBox="1">
            <a:spLocks/>
          </p:cNvSpPr>
          <p:nvPr/>
        </p:nvSpPr>
        <p:spPr>
          <a:xfrm>
            <a:off x="8478920" y="2407934"/>
            <a:ext cx="3051893" cy="936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Machine Learning</a:t>
            </a:r>
          </a:p>
        </p:txBody>
      </p:sp>
      <p:sp>
        <p:nvSpPr>
          <p:cNvPr id="17" name="AutoShape 2" descr="6 advantages of machine learning in data management - Conciliac EDM">
            <a:extLst>
              <a:ext uri="{FF2B5EF4-FFF2-40B4-BE49-F238E27FC236}">
                <a16:creationId xmlns:a16="http://schemas.microsoft.com/office/drawing/2014/main" id="{CD9AACF2-6EDC-87B2-7EED-1AE4D3DB02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9752" y="26303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30" name="Picture 6" descr="Machine Learning Vector Icon 14705886 Vector Art at Vecteezy">
            <a:extLst>
              <a:ext uri="{FF2B5EF4-FFF2-40B4-BE49-F238E27FC236}">
                <a16:creationId xmlns:a16="http://schemas.microsoft.com/office/drawing/2014/main" id="{8E39BEB4-F39F-E143-4A38-8C1DC2D8A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068" y="3568913"/>
            <a:ext cx="2514168" cy="251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0AE0F03-97D1-BDE0-22EF-B0EC9B2A7BBF}"/>
              </a:ext>
            </a:extLst>
          </p:cNvPr>
          <p:cNvGrpSpPr/>
          <p:nvPr/>
        </p:nvGrpSpPr>
        <p:grpSpPr>
          <a:xfrm>
            <a:off x="1095563" y="3336856"/>
            <a:ext cx="3039172" cy="2658551"/>
            <a:chOff x="1095563" y="3336856"/>
            <a:chExt cx="3039172" cy="2658551"/>
          </a:xfrm>
        </p:grpSpPr>
        <p:pic>
          <p:nvPicPr>
            <p:cNvPr id="7" name="Graphic 6" descr="Database outline">
              <a:extLst>
                <a:ext uri="{FF2B5EF4-FFF2-40B4-BE49-F238E27FC236}">
                  <a16:creationId xmlns:a16="http://schemas.microsoft.com/office/drawing/2014/main" id="{1F552F96-C6AB-1875-AD46-CF6FF7BF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43222" y="4061316"/>
              <a:ext cx="1441688" cy="144168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EA71BE5-0791-F968-BEF5-40D68109E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05" b="90541" l="4797" r="97048">
                          <a14:foregroundMark x1="27517" y1="40612" x2="43012" y2="45813"/>
                          <a14:foregroundMark x1="53506" y1="39189" x2="56458" y2="47973"/>
                          <a14:foregroundMark x1="68266" y1="43243" x2="84133" y2="43919"/>
                          <a14:foregroundMark x1="82657" y1="27027" x2="82657" y2="35811"/>
                          <a14:foregroundMark x1="81550" y1="28378" x2="81550" y2="28378"/>
                          <a14:foregroundMark x1="94096" y1="61486" x2="94096" y2="61486"/>
                          <a14:foregroundMark x1="97048" y1="58108" x2="97048" y2="58108"/>
                          <a14:foregroundMark x1="92989" y1="66892" x2="92989" y2="66892"/>
                          <a14:foregroundMark x1="87454" y1="80405" x2="87454" y2="80405"/>
                          <a14:foregroundMark x1="87454" y1="80405" x2="10701" y2="79730"/>
                          <a14:foregroundMark x1="18081" y1="93243" x2="85609" y2="91216"/>
                          <a14:foregroundMark x1="85609" y1="91216" x2="86347" y2="91216"/>
                          <a14:foregroundMark x1="5939" y1="64283" x2="6273" y2="58784"/>
                          <a14:foregroundMark x1="5166" y1="77027" x2="5620" y2="69552"/>
                          <a14:foregroundMark x1="5166" y1="58784" x2="5166" y2="58784"/>
                          <a14:foregroundMark x1="20664" y1="15541" x2="20949" y2="25192"/>
                          <a14:foregroundMark x1="50554" y1="14189" x2="48339" y2="39189"/>
                          <a14:foregroundMark x1="35793" y1="5405" x2="35793" y2="5405"/>
                          <a14:foregroundMark x1="36900" y1="6757" x2="36531" y2="8784"/>
                          <a14:foregroundMark x1="39114" y1="5405" x2="39114" y2="6081"/>
                          <a14:foregroundMark x1="37269" y1="4730" x2="33579" y2="7432"/>
                          <a14:foregroundMark x1="39483" y1="8784" x2="33948" y2="8108"/>
                          <a14:foregroundMark x1="40959" y1="5405" x2="32841" y2="5405"/>
                          <a14:foregroundMark x1="21033" y1="24324" x2="22878" y2="34459"/>
                          <a14:foregroundMark x1="57196" y1="39865" x2="57196" y2="39865"/>
                          <a14:foregroundMark x1="80812" y1="47973" x2="64945" y2="47973"/>
                          <a14:backgroundMark x1="49446" y1="47297" x2="48708" y2="50676"/>
                          <a14:backgroundMark x1="18914" y1="25573" x2="18450" y2="22297"/>
                          <a14:backgroundMark x1="21033" y1="40541" x2="20380" y2="35931"/>
                          <a14:backgroundMark x1="20619" y1="35790" x2="21402" y2="43243"/>
                          <a14:backgroundMark x1="4797" y1="64865" x2="5535" y2="69595"/>
                          <a14:backgroundMark x1="5535" y1="71622" x2="5535" y2="62838"/>
                          <a14:backgroundMark x1="92989" y1="67568" x2="92989" y2="67568"/>
                          <a14:backgroundMark x1="92989" y1="66892" x2="92989" y2="668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5563" y="3336857"/>
              <a:ext cx="849825" cy="464111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DD8EAA6-CD48-E812-DBD7-C2DA40B6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05" b="90541" l="4797" r="97048">
                          <a14:foregroundMark x1="27517" y1="40612" x2="43012" y2="45813"/>
                          <a14:foregroundMark x1="53506" y1="39189" x2="56458" y2="47973"/>
                          <a14:foregroundMark x1="68266" y1="43243" x2="84133" y2="43919"/>
                          <a14:foregroundMark x1="82657" y1="27027" x2="82657" y2="35811"/>
                          <a14:foregroundMark x1="81550" y1="28378" x2="81550" y2="28378"/>
                          <a14:foregroundMark x1="94096" y1="61486" x2="94096" y2="61486"/>
                          <a14:foregroundMark x1="97048" y1="58108" x2="97048" y2="58108"/>
                          <a14:foregroundMark x1="92989" y1="66892" x2="92989" y2="66892"/>
                          <a14:foregroundMark x1="87454" y1="80405" x2="87454" y2="80405"/>
                          <a14:foregroundMark x1="87454" y1="80405" x2="10701" y2="79730"/>
                          <a14:foregroundMark x1="18081" y1="93243" x2="85609" y2="91216"/>
                          <a14:foregroundMark x1="85609" y1="91216" x2="86347" y2="91216"/>
                          <a14:foregroundMark x1="5939" y1="64283" x2="6273" y2="58784"/>
                          <a14:foregroundMark x1="5166" y1="77027" x2="5620" y2="69552"/>
                          <a14:foregroundMark x1="5166" y1="58784" x2="5166" y2="58784"/>
                          <a14:foregroundMark x1="20664" y1="15541" x2="20949" y2="25192"/>
                          <a14:foregroundMark x1="50554" y1="14189" x2="48339" y2="39189"/>
                          <a14:foregroundMark x1="35793" y1="5405" x2="35793" y2="5405"/>
                          <a14:foregroundMark x1="36900" y1="6757" x2="36531" y2="8784"/>
                          <a14:foregroundMark x1="39114" y1="5405" x2="39114" y2="6081"/>
                          <a14:foregroundMark x1="37269" y1="4730" x2="33579" y2="7432"/>
                          <a14:foregroundMark x1="39483" y1="8784" x2="33948" y2="8108"/>
                          <a14:foregroundMark x1="40959" y1="5405" x2="32841" y2="5405"/>
                          <a14:foregroundMark x1="21033" y1="24324" x2="22878" y2="34459"/>
                          <a14:foregroundMark x1="57196" y1="39865" x2="57196" y2="39865"/>
                          <a14:foregroundMark x1="80812" y1="47973" x2="64945" y2="47973"/>
                          <a14:backgroundMark x1="49446" y1="47297" x2="48708" y2="50676"/>
                          <a14:backgroundMark x1="18914" y1="25573" x2="18450" y2="22297"/>
                          <a14:backgroundMark x1="21033" y1="40541" x2="20380" y2="35931"/>
                          <a14:backgroundMark x1="20619" y1="35790" x2="21402" y2="43243"/>
                          <a14:backgroundMark x1="4797" y1="64865" x2="5535" y2="69595"/>
                          <a14:backgroundMark x1="5535" y1="71622" x2="5535" y2="62838"/>
                          <a14:backgroundMark x1="92989" y1="67568" x2="92989" y2="67568"/>
                          <a14:backgroundMark x1="92989" y1="66892" x2="92989" y2="668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84910" y="3336856"/>
              <a:ext cx="849825" cy="46411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79C5B5-2CD6-D933-8420-FE58719F3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05" b="90541" l="4797" r="97048">
                          <a14:foregroundMark x1="27517" y1="40612" x2="43012" y2="45813"/>
                          <a14:foregroundMark x1="53506" y1="39189" x2="56458" y2="47973"/>
                          <a14:foregroundMark x1="68266" y1="43243" x2="84133" y2="43919"/>
                          <a14:foregroundMark x1="82657" y1="27027" x2="82657" y2="35811"/>
                          <a14:foregroundMark x1="81550" y1="28378" x2="81550" y2="28378"/>
                          <a14:foregroundMark x1="94096" y1="61486" x2="94096" y2="61486"/>
                          <a14:foregroundMark x1="97048" y1="58108" x2="97048" y2="58108"/>
                          <a14:foregroundMark x1="92989" y1="66892" x2="92989" y2="66892"/>
                          <a14:foregroundMark x1="87454" y1="80405" x2="87454" y2="80405"/>
                          <a14:foregroundMark x1="87454" y1="80405" x2="10701" y2="79730"/>
                          <a14:foregroundMark x1="18081" y1="93243" x2="85609" y2="91216"/>
                          <a14:foregroundMark x1="85609" y1="91216" x2="86347" y2="91216"/>
                          <a14:foregroundMark x1="5939" y1="64283" x2="6273" y2="58784"/>
                          <a14:foregroundMark x1="5166" y1="77027" x2="5620" y2="69552"/>
                          <a14:foregroundMark x1="5166" y1="58784" x2="5166" y2="58784"/>
                          <a14:foregroundMark x1="20664" y1="15541" x2="20949" y2="25192"/>
                          <a14:foregroundMark x1="50554" y1="14189" x2="48339" y2="39189"/>
                          <a14:foregroundMark x1="35793" y1="5405" x2="35793" y2="5405"/>
                          <a14:foregroundMark x1="36900" y1="6757" x2="36531" y2="8784"/>
                          <a14:foregroundMark x1="39114" y1="5405" x2="39114" y2="6081"/>
                          <a14:foregroundMark x1="37269" y1="4730" x2="33579" y2="7432"/>
                          <a14:foregroundMark x1="39483" y1="8784" x2="33948" y2="8108"/>
                          <a14:foregroundMark x1="40959" y1="5405" x2="32841" y2="5405"/>
                          <a14:foregroundMark x1="21033" y1="24324" x2="22878" y2="34459"/>
                          <a14:foregroundMark x1="57196" y1="39865" x2="57196" y2="39865"/>
                          <a14:foregroundMark x1="80812" y1="47973" x2="64945" y2="47973"/>
                          <a14:backgroundMark x1="49446" y1="47297" x2="48708" y2="50676"/>
                          <a14:backgroundMark x1="18914" y1="25573" x2="18450" y2="22297"/>
                          <a14:backgroundMark x1="21033" y1="40541" x2="20380" y2="35931"/>
                          <a14:backgroundMark x1="20619" y1="35790" x2="21402" y2="43243"/>
                          <a14:backgroundMark x1="4797" y1="64865" x2="5535" y2="69595"/>
                          <a14:backgroundMark x1="5535" y1="71622" x2="5535" y2="62838"/>
                          <a14:backgroundMark x1="92989" y1="67568" x2="92989" y2="67568"/>
                          <a14:backgroundMark x1="92989" y1="66892" x2="92989" y2="668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5563" y="5531296"/>
              <a:ext cx="849825" cy="46411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81199AB-E76C-A9A8-3AE1-DC2D6B9FA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405" b="90541" l="4797" r="97048">
                          <a14:foregroundMark x1="27517" y1="40612" x2="43012" y2="45813"/>
                          <a14:foregroundMark x1="53506" y1="39189" x2="56458" y2="47973"/>
                          <a14:foregroundMark x1="68266" y1="43243" x2="84133" y2="43919"/>
                          <a14:foregroundMark x1="82657" y1="27027" x2="82657" y2="35811"/>
                          <a14:foregroundMark x1="81550" y1="28378" x2="81550" y2="28378"/>
                          <a14:foregroundMark x1="94096" y1="61486" x2="94096" y2="61486"/>
                          <a14:foregroundMark x1="97048" y1="58108" x2="97048" y2="58108"/>
                          <a14:foregroundMark x1="92989" y1="66892" x2="92989" y2="66892"/>
                          <a14:foregroundMark x1="87454" y1="80405" x2="87454" y2="80405"/>
                          <a14:foregroundMark x1="87454" y1="80405" x2="10701" y2="79730"/>
                          <a14:foregroundMark x1="18081" y1="93243" x2="85609" y2="91216"/>
                          <a14:foregroundMark x1="85609" y1="91216" x2="86347" y2="91216"/>
                          <a14:foregroundMark x1="5939" y1="64283" x2="6273" y2="58784"/>
                          <a14:foregroundMark x1="5166" y1="77027" x2="5620" y2="69552"/>
                          <a14:foregroundMark x1="5166" y1="58784" x2="5166" y2="58784"/>
                          <a14:foregroundMark x1="20664" y1="15541" x2="20949" y2="25192"/>
                          <a14:foregroundMark x1="50554" y1="14189" x2="48339" y2="39189"/>
                          <a14:foregroundMark x1="35793" y1="5405" x2="35793" y2="5405"/>
                          <a14:foregroundMark x1="36900" y1="6757" x2="36531" y2="8784"/>
                          <a14:foregroundMark x1="39114" y1="5405" x2="39114" y2="6081"/>
                          <a14:foregroundMark x1="37269" y1="4730" x2="33579" y2="7432"/>
                          <a14:foregroundMark x1="39483" y1="8784" x2="33948" y2="8108"/>
                          <a14:foregroundMark x1="40959" y1="5405" x2="32841" y2="5405"/>
                          <a14:foregroundMark x1="21033" y1="24324" x2="22878" y2="34459"/>
                          <a14:foregroundMark x1="57196" y1="39865" x2="57196" y2="39865"/>
                          <a14:foregroundMark x1="80812" y1="47973" x2="64945" y2="47973"/>
                          <a14:backgroundMark x1="49446" y1="47297" x2="48708" y2="50676"/>
                          <a14:backgroundMark x1="18914" y1="25573" x2="18450" y2="22297"/>
                          <a14:backgroundMark x1="21033" y1="40541" x2="20380" y2="35931"/>
                          <a14:backgroundMark x1="20619" y1="35790" x2="21402" y2="43243"/>
                          <a14:backgroundMark x1="4797" y1="64865" x2="5535" y2="69595"/>
                          <a14:backgroundMark x1="5535" y1="71622" x2="5535" y2="62838"/>
                          <a14:backgroundMark x1="92989" y1="67568" x2="92989" y2="67568"/>
                          <a14:backgroundMark x1="92989" y1="66892" x2="92989" y2="668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84910" y="5531295"/>
              <a:ext cx="849825" cy="464111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15954AD-173B-C1A1-C571-FA972C002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890" y="5305691"/>
              <a:ext cx="322746" cy="282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F0DB746C-CA3B-1164-3947-9F84406A45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1496" y="5305691"/>
              <a:ext cx="322746" cy="282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10A333A2-D4B8-DB87-4C1C-5CF5505361BE}"/>
                </a:ext>
              </a:extLst>
            </p:cNvPr>
            <p:cNvCxnSpPr>
              <a:cxnSpLocks/>
            </p:cNvCxnSpPr>
            <p:nvPr/>
          </p:nvCxnSpPr>
          <p:spPr>
            <a:xfrm>
              <a:off x="1763890" y="3880673"/>
              <a:ext cx="322746" cy="282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C10358E8-D329-EE68-704B-50BDEF11C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1496" y="3880673"/>
              <a:ext cx="322746" cy="282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AC91596-BFC0-5FB1-1507-B9127E5936C9}"/>
              </a:ext>
            </a:extLst>
          </p:cNvPr>
          <p:cNvGrpSpPr/>
          <p:nvPr/>
        </p:nvGrpSpPr>
        <p:grpSpPr>
          <a:xfrm>
            <a:off x="5044254" y="3627883"/>
            <a:ext cx="2396228" cy="2396228"/>
            <a:chOff x="5044254" y="3627883"/>
            <a:chExt cx="2396228" cy="2396228"/>
          </a:xfrm>
        </p:grpSpPr>
        <p:pic>
          <p:nvPicPr>
            <p:cNvPr id="1028" name="Picture 4" descr="Data Integration icon line vector illustration 35193474 Vector Art at ...">
              <a:extLst>
                <a:ext uri="{FF2B5EF4-FFF2-40B4-BE49-F238E27FC236}">
                  <a16:creationId xmlns:a16="http://schemas.microsoft.com/office/drawing/2014/main" id="{F0E81417-74FD-11DC-CDF6-5F0D1541A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254" y="3627883"/>
              <a:ext cx="2396228" cy="239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EA2A8071-0123-C246-830C-D94ECD4284F4}"/>
                </a:ext>
              </a:extLst>
            </p:cNvPr>
            <p:cNvSpPr/>
            <p:nvPr/>
          </p:nvSpPr>
          <p:spPr>
            <a:xfrm>
              <a:off x="5858988" y="4566508"/>
              <a:ext cx="61200" cy="61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71502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D695-937B-808B-BFD6-4DE2DCA8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4800" dirty="0">
                <a:latin typeface="Typo Round" panose="02000500000000000000" pitchFamily="2" charset="0"/>
              </a:rPr>
              <a:t>RESULTS &amp; IMPACT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3D638B-FD4E-56CE-8508-1DB398445414}"/>
              </a:ext>
            </a:extLst>
          </p:cNvPr>
          <p:cNvSpPr txBox="1"/>
          <p:nvPr/>
        </p:nvSpPr>
        <p:spPr>
          <a:xfrm>
            <a:off x="9198322" y="1395830"/>
            <a:ext cx="2634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Trained Machine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MSE :1.5%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R² : 0.590001</a:t>
            </a:r>
          </a:p>
          <a:p>
            <a:endParaRPr lang="en-A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3F5A5-1C67-0187-8803-884D3D2DBC18}"/>
              </a:ext>
            </a:extLst>
          </p:cNvPr>
          <p:cNvSpPr txBox="1"/>
          <p:nvPr/>
        </p:nvSpPr>
        <p:spPr>
          <a:xfrm>
            <a:off x="1367491" y="1889555"/>
            <a:ext cx="31257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Sentinel-2 Satellite</a:t>
            </a:r>
          </a:p>
          <a:p>
            <a:pPr algn="ctr"/>
            <a:r>
              <a:rPr lang="en-US" altLang="en-US" sz="1600" dirty="0">
                <a:latin typeface="Arial" panose="020B0604020202020204" pitchFamily="34" charset="0"/>
              </a:rPr>
              <a:t>Worsley</a:t>
            </a:r>
          </a:p>
          <a:p>
            <a:pPr algn="ctr"/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2025/01/27 </a:t>
            </a:r>
            <a:endParaRPr lang="en-AU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8AA532-A332-4EE3-44A0-E1D35D85A365}"/>
              </a:ext>
            </a:extLst>
          </p:cNvPr>
          <p:cNvSpPr txBox="1"/>
          <p:nvPr/>
        </p:nvSpPr>
        <p:spPr>
          <a:xfrm>
            <a:off x="6785613" y="1428997"/>
            <a:ext cx="229673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MudMaster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</a:t>
            </a:r>
            <a:r>
              <a:rPr lang="en-US" altLang="en-US" b="1" dirty="0" err="1">
                <a:latin typeface="Arial" panose="020B0604020202020204" pitchFamily="34" charset="0"/>
              </a:rPr>
              <a:t>eC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Worsley</a:t>
            </a:r>
          </a:p>
          <a:p>
            <a:pPr algn="ctr"/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2025/01/27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95CB1D-49FC-105D-4EA5-4DA869C85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7136" y="2101200"/>
            <a:ext cx="987168" cy="987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37969-8EF9-C81D-0927-7D4B3C252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023" y="2392474"/>
            <a:ext cx="2068487" cy="496145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D9C414FC-55C0-1640-F8CE-16CA3E7C97B0}"/>
              </a:ext>
            </a:extLst>
          </p:cNvPr>
          <p:cNvSpPr/>
          <p:nvPr/>
        </p:nvSpPr>
        <p:spPr>
          <a:xfrm>
            <a:off x="9424657" y="2492783"/>
            <a:ext cx="280317" cy="293835"/>
          </a:xfrm>
          <a:prstGeom prst="plus">
            <a:avLst>
              <a:gd name="adj" fmla="val 40714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FC3AC5-57A5-E8D6-F49A-DF19F868B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/>
          <a:stretch/>
        </p:blipFill>
        <p:spPr bwMode="auto">
          <a:xfrm>
            <a:off x="1158695" y="3266470"/>
            <a:ext cx="3543300" cy="30242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8CF19A9-6038-7AD6-CE4C-3678D7F62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905" y="3266470"/>
            <a:ext cx="4086399" cy="30242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183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D7424D1-DA96-88D3-3F14-161072445309}"/>
              </a:ext>
            </a:extLst>
          </p:cNvPr>
          <p:cNvSpPr/>
          <p:nvPr/>
        </p:nvSpPr>
        <p:spPr>
          <a:xfrm>
            <a:off x="2537551" y="5788727"/>
            <a:ext cx="2848477" cy="8441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EFEB5E-A280-F787-396A-DFDD9B26D52E}"/>
              </a:ext>
            </a:extLst>
          </p:cNvPr>
          <p:cNvGrpSpPr/>
          <p:nvPr/>
        </p:nvGrpSpPr>
        <p:grpSpPr>
          <a:xfrm>
            <a:off x="370485" y="5659531"/>
            <a:ext cx="7134100" cy="1198469"/>
            <a:chOff x="-3316702" y="4061653"/>
            <a:chExt cx="14062904" cy="280076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986F24-2688-1566-4284-E655499F0094}"/>
                </a:ext>
              </a:extLst>
            </p:cNvPr>
            <p:cNvSpPr/>
            <p:nvPr/>
          </p:nvSpPr>
          <p:spPr>
            <a:xfrm>
              <a:off x="885826" y="4560850"/>
              <a:ext cx="5657324" cy="1848254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28B139-8629-DA08-144D-F5DE1F942BDD}"/>
                </a:ext>
              </a:extLst>
            </p:cNvPr>
            <p:cNvSpPr/>
            <p:nvPr/>
          </p:nvSpPr>
          <p:spPr>
            <a:xfrm>
              <a:off x="928166" y="4363578"/>
              <a:ext cx="5614984" cy="197272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DCCE41-4FB6-41CD-DADA-14B026907E93}"/>
                </a:ext>
              </a:extLst>
            </p:cNvPr>
            <p:cNvGrpSpPr/>
            <p:nvPr/>
          </p:nvGrpSpPr>
          <p:grpSpPr>
            <a:xfrm>
              <a:off x="-3316702" y="4061653"/>
              <a:ext cx="14062904" cy="2800769"/>
              <a:chOff x="-2516602" y="3167526"/>
              <a:chExt cx="14062904" cy="2800769"/>
            </a:xfrm>
          </p:grpSpPr>
          <p:sp>
            <p:nvSpPr>
              <p:cNvPr id="11" name="Round Same Side Corner Rectangle 3">
                <a:extLst>
                  <a:ext uri="{FF2B5EF4-FFF2-40B4-BE49-F238E27FC236}">
                    <a16:creationId xmlns:a16="http://schemas.microsoft.com/office/drawing/2014/main" id="{4018B8CE-BF72-DA62-067C-E942E0CDE454}"/>
                  </a:ext>
                </a:extLst>
              </p:cNvPr>
              <p:cNvSpPr/>
              <p:nvPr/>
            </p:nvSpPr>
            <p:spPr>
              <a:xfrm>
                <a:off x="800100" y="3167526"/>
                <a:ext cx="7429500" cy="2787504"/>
              </a:xfrm>
              <a:custGeom>
                <a:avLst/>
                <a:gdLst>
                  <a:gd name="connsiteX0" fmla="*/ 352432 w 7429500"/>
                  <a:gd name="connsiteY0" fmla="*/ 0 h 2114550"/>
                  <a:gd name="connsiteX1" fmla="*/ 7077068 w 7429500"/>
                  <a:gd name="connsiteY1" fmla="*/ 0 h 2114550"/>
                  <a:gd name="connsiteX2" fmla="*/ 7429500 w 7429500"/>
                  <a:gd name="connsiteY2" fmla="*/ 352432 h 2114550"/>
                  <a:gd name="connsiteX3" fmla="*/ 7429500 w 7429500"/>
                  <a:gd name="connsiteY3" fmla="*/ 2114550 h 2114550"/>
                  <a:gd name="connsiteX4" fmla="*/ 7429500 w 7429500"/>
                  <a:gd name="connsiteY4" fmla="*/ 2114550 h 2114550"/>
                  <a:gd name="connsiteX5" fmla="*/ 0 w 7429500"/>
                  <a:gd name="connsiteY5" fmla="*/ 2114550 h 2114550"/>
                  <a:gd name="connsiteX6" fmla="*/ 0 w 7429500"/>
                  <a:gd name="connsiteY6" fmla="*/ 2114550 h 2114550"/>
                  <a:gd name="connsiteX7" fmla="*/ 0 w 7429500"/>
                  <a:gd name="connsiteY7" fmla="*/ 352432 h 2114550"/>
                  <a:gd name="connsiteX8" fmla="*/ 352432 w 7429500"/>
                  <a:gd name="connsiteY8" fmla="*/ 0 h 2114550"/>
                  <a:gd name="connsiteX0" fmla="*/ 352432 w 7429500"/>
                  <a:gd name="connsiteY0" fmla="*/ 6 h 2114556"/>
                  <a:gd name="connsiteX1" fmla="*/ 6743700 w 7429500"/>
                  <a:gd name="connsiteY1" fmla="*/ 1623066 h 2114556"/>
                  <a:gd name="connsiteX2" fmla="*/ 7077068 w 7429500"/>
                  <a:gd name="connsiteY2" fmla="*/ 6 h 2114556"/>
                  <a:gd name="connsiteX3" fmla="*/ 7429500 w 7429500"/>
                  <a:gd name="connsiteY3" fmla="*/ 352438 h 2114556"/>
                  <a:gd name="connsiteX4" fmla="*/ 7429500 w 7429500"/>
                  <a:gd name="connsiteY4" fmla="*/ 2114556 h 2114556"/>
                  <a:gd name="connsiteX5" fmla="*/ 7429500 w 7429500"/>
                  <a:gd name="connsiteY5" fmla="*/ 2114556 h 2114556"/>
                  <a:gd name="connsiteX6" fmla="*/ 0 w 7429500"/>
                  <a:gd name="connsiteY6" fmla="*/ 2114556 h 2114556"/>
                  <a:gd name="connsiteX7" fmla="*/ 0 w 7429500"/>
                  <a:gd name="connsiteY7" fmla="*/ 2114556 h 2114556"/>
                  <a:gd name="connsiteX8" fmla="*/ 0 w 7429500"/>
                  <a:gd name="connsiteY8" fmla="*/ 352438 h 2114556"/>
                  <a:gd name="connsiteX9" fmla="*/ 352432 w 7429500"/>
                  <a:gd name="connsiteY9" fmla="*/ 6 h 2114556"/>
                  <a:gd name="connsiteX0" fmla="*/ 352432 w 7429500"/>
                  <a:gd name="connsiteY0" fmla="*/ 1740 h 2116290"/>
                  <a:gd name="connsiteX1" fmla="*/ 1040130 w 7429500"/>
                  <a:gd name="connsiteY1" fmla="*/ 1567650 h 2116290"/>
                  <a:gd name="connsiteX2" fmla="*/ 6743700 w 7429500"/>
                  <a:gd name="connsiteY2" fmla="*/ 1624800 h 2116290"/>
                  <a:gd name="connsiteX3" fmla="*/ 7077068 w 7429500"/>
                  <a:gd name="connsiteY3" fmla="*/ 1740 h 2116290"/>
                  <a:gd name="connsiteX4" fmla="*/ 7429500 w 7429500"/>
                  <a:gd name="connsiteY4" fmla="*/ 354172 h 2116290"/>
                  <a:gd name="connsiteX5" fmla="*/ 7429500 w 7429500"/>
                  <a:gd name="connsiteY5" fmla="*/ 2116290 h 2116290"/>
                  <a:gd name="connsiteX6" fmla="*/ 7429500 w 7429500"/>
                  <a:gd name="connsiteY6" fmla="*/ 2116290 h 2116290"/>
                  <a:gd name="connsiteX7" fmla="*/ 0 w 7429500"/>
                  <a:gd name="connsiteY7" fmla="*/ 2116290 h 2116290"/>
                  <a:gd name="connsiteX8" fmla="*/ 0 w 7429500"/>
                  <a:gd name="connsiteY8" fmla="*/ 2116290 h 2116290"/>
                  <a:gd name="connsiteX9" fmla="*/ 0 w 7429500"/>
                  <a:gd name="connsiteY9" fmla="*/ 354172 h 2116290"/>
                  <a:gd name="connsiteX10" fmla="*/ 352432 w 7429500"/>
                  <a:gd name="connsiteY10" fmla="*/ 1740 h 2116290"/>
                  <a:gd name="connsiteX0" fmla="*/ 352432 w 7429500"/>
                  <a:gd name="connsiteY0" fmla="*/ 1740 h 2116290"/>
                  <a:gd name="connsiteX1" fmla="*/ 1040130 w 7429500"/>
                  <a:gd name="connsiteY1" fmla="*/ 1567650 h 2116290"/>
                  <a:gd name="connsiteX2" fmla="*/ 6743700 w 7429500"/>
                  <a:gd name="connsiteY2" fmla="*/ 1624800 h 2116290"/>
                  <a:gd name="connsiteX3" fmla="*/ 7077068 w 7429500"/>
                  <a:gd name="connsiteY3" fmla="*/ 1740 h 2116290"/>
                  <a:gd name="connsiteX4" fmla="*/ 7429500 w 7429500"/>
                  <a:gd name="connsiteY4" fmla="*/ 354172 h 2116290"/>
                  <a:gd name="connsiteX5" fmla="*/ 7429500 w 7429500"/>
                  <a:gd name="connsiteY5" fmla="*/ 2116290 h 2116290"/>
                  <a:gd name="connsiteX6" fmla="*/ 7429500 w 7429500"/>
                  <a:gd name="connsiteY6" fmla="*/ 2116290 h 2116290"/>
                  <a:gd name="connsiteX7" fmla="*/ 0 w 7429500"/>
                  <a:gd name="connsiteY7" fmla="*/ 2116290 h 2116290"/>
                  <a:gd name="connsiteX8" fmla="*/ 0 w 7429500"/>
                  <a:gd name="connsiteY8" fmla="*/ 2116290 h 2116290"/>
                  <a:gd name="connsiteX9" fmla="*/ 0 w 7429500"/>
                  <a:gd name="connsiteY9" fmla="*/ 354172 h 2116290"/>
                  <a:gd name="connsiteX10" fmla="*/ 352432 w 7429500"/>
                  <a:gd name="connsiteY10" fmla="*/ 1740 h 2116290"/>
                  <a:gd name="connsiteX0" fmla="*/ 352432 w 7429500"/>
                  <a:gd name="connsiteY0" fmla="*/ 1814 h 2116364"/>
                  <a:gd name="connsiteX1" fmla="*/ 1040130 w 7429500"/>
                  <a:gd name="connsiteY1" fmla="*/ 1510574 h 2116364"/>
                  <a:gd name="connsiteX2" fmla="*/ 6743700 w 7429500"/>
                  <a:gd name="connsiteY2" fmla="*/ 1624874 h 2116364"/>
                  <a:gd name="connsiteX3" fmla="*/ 7077068 w 7429500"/>
                  <a:gd name="connsiteY3" fmla="*/ 1814 h 2116364"/>
                  <a:gd name="connsiteX4" fmla="*/ 7429500 w 7429500"/>
                  <a:gd name="connsiteY4" fmla="*/ 354246 h 2116364"/>
                  <a:gd name="connsiteX5" fmla="*/ 7429500 w 7429500"/>
                  <a:gd name="connsiteY5" fmla="*/ 2116364 h 2116364"/>
                  <a:gd name="connsiteX6" fmla="*/ 7429500 w 7429500"/>
                  <a:gd name="connsiteY6" fmla="*/ 2116364 h 2116364"/>
                  <a:gd name="connsiteX7" fmla="*/ 0 w 7429500"/>
                  <a:gd name="connsiteY7" fmla="*/ 2116364 h 2116364"/>
                  <a:gd name="connsiteX8" fmla="*/ 0 w 7429500"/>
                  <a:gd name="connsiteY8" fmla="*/ 2116364 h 2116364"/>
                  <a:gd name="connsiteX9" fmla="*/ 0 w 7429500"/>
                  <a:gd name="connsiteY9" fmla="*/ 354246 h 2116364"/>
                  <a:gd name="connsiteX10" fmla="*/ 352432 w 7429500"/>
                  <a:gd name="connsiteY10" fmla="*/ 1814 h 2116364"/>
                  <a:gd name="connsiteX0" fmla="*/ 352432 w 7429500"/>
                  <a:gd name="connsiteY0" fmla="*/ 1814 h 2116364"/>
                  <a:gd name="connsiteX1" fmla="*/ 1040130 w 7429500"/>
                  <a:gd name="connsiteY1" fmla="*/ 1510574 h 2116364"/>
                  <a:gd name="connsiteX2" fmla="*/ 6743700 w 7429500"/>
                  <a:gd name="connsiteY2" fmla="*/ 1624874 h 2116364"/>
                  <a:gd name="connsiteX3" fmla="*/ 7077068 w 7429500"/>
                  <a:gd name="connsiteY3" fmla="*/ 1814 h 2116364"/>
                  <a:gd name="connsiteX4" fmla="*/ 7429500 w 7429500"/>
                  <a:gd name="connsiteY4" fmla="*/ 354246 h 2116364"/>
                  <a:gd name="connsiteX5" fmla="*/ 7429500 w 7429500"/>
                  <a:gd name="connsiteY5" fmla="*/ 2116364 h 2116364"/>
                  <a:gd name="connsiteX6" fmla="*/ 7429500 w 7429500"/>
                  <a:gd name="connsiteY6" fmla="*/ 2116364 h 2116364"/>
                  <a:gd name="connsiteX7" fmla="*/ 0 w 7429500"/>
                  <a:gd name="connsiteY7" fmla="*/ 2116364 h 2116364"/>
                  <a:gd name="connsiteX8" fmla="*/ 0 w 7429500"/>
                  <a:gd name="connsiteY8" fmla="*/ 2116364 h 2116364"/>
                  <a:gd name="connsiteX9" fmla="*/ 0 w 7429500"/>
                  <a:gd name="connsiteY9" fmla="*/ 354246 h 2116364"/>
                  <a:gd name="connsiteX10" fmla="*/ 352432 w 7429500"/>
                  <a:gd name="connsiteY10" fmla="*/ 1814 h 2116364"/>
                  <a:gd name="connsiteX0" fmla="*/ 352432 w 7429500"/>
                  <a:gd name="connsiteY0" fmla="*/ 11808 h 2126358"/>
                  <a:gd name="connsiteX1" fmla="*/ 1040130 w 7429500"/>
                  <a:gd name="connsiteY1" fmla="*/ 1520568 h 2126358"/>
                  <a:gd name="connsiteX2" fmla="*/ 6743700 w 7429500"/>
                  <a:gd name="connsiteY2" fmla="*/ 1634868 h 2126358"/>
                  <a:gd name="connsiteX3" fmla="*/ 7077068 w 7429500"/>
                  <a:gd name="connsiteY3" fmla="*/ 11808 h 2126358"/>
                  <a:gd name="connsiteX4" fmla="*/ 7429500 w 7429500"/>
                  <a:gd name="connsiteY4" fmla="*/ 364240 h 2126358"/>
                  <a:gd name="connsiteX5" fmla="*/ 7429500 w 7429500"/>
                  <a:gd name="connsiteY5" fmla="*/ 2126358 h 2126358"/>
                  <a:gd name="connsiteX6" fmla="*/ 7429500 w 7429500"/>
                  <a:gd name="connsiteY6" fmla="*/ 2126358 h 2126358"/>
                  <a:gd name="connsiteX7" fmla="*/ 0 w 7429500"/>
                  <a:gd name="connsiteY7" fmla="*/ 2126358 h 2126358"/>
                  <a:gd name="connsiteX8" fmla="*/ 0 w 7429500"/>
                  <a:gd name="connsiteY8" fmla="*/ 2126358 h 2126358"/>
                  <a:gd name="connsiteX9" fmla="*/ 0 w 7429500"/>
                  <a:gd name="connsiteY9" fmla="*/ 364240 h 2126358"/>
                  <a:gd name="connsiteX10" fmla="*/ 352432 w 7429500"/>
                  <a:gd name="connsiteY10" fmla="*/ 11808 h 2126358"/>
                  <a:gd name="connsiteX0" fmla="*/ 352432 w 7429500"/>
                  <a:gd name="connsiteY0" fmla="*/ 7 h 2114557"/>
                  <a:gd name="connsiteX1" fmla="*/ 1040130 w 7429500"/>
                  <a:gd name="connsiteY1" fmla="*/ 1508767 h 2114557"/>
                  <a:gd name="connsiteX2" fmla="*/ 6743700 w 7429500"/>
                  <a:gd name="connsiteY2" fmla="*/ 1623067 h 2114557"/>
                  <a:gd name="connsiteX3" fmla="*/ 7077068 w 7429500"/>
                  <a:gd name="connsiteY3" fmla="*/ 7 h 2114557"/>
                  <a:gd name="connsiteX4" fmla="*/ 7429500 w 7429500"/>
                  <a:gd name="connsiteY4" fmla="*/ 352439 h 2114557"/>
                  <a:gd name="connsiteX5" fmla="*/ 7429500 w 7429500"/>
                  <a:gd name="connsiteY5" fmla="*/ 2114557 h 2114557"/>
                  <a:gd name="connsiteX6" fmla="*/ 7429500 w 7429500"/>
                  <a:gd name="connsiteY6" fmla="*/ 2114557 h 2114557"/>
                  <a:gd name="connsiteX7" fmla="*/ 0 w 7429500"/>
                  <a:gd name="connsiteY7" fmla="*/ 2114557 h 2114557"/>
                  <a:gd name="connsiteX8" fmla="*/ 0 w 7429500"/>
                  <a:gd name="connsiteY8" fmla="*/ 2114557 h 2114557"/>
                  <a:gd name="connsiteX9" fmla="*/ 0 w 7429500"/>
                  <a:gd name="connsiteY9" fmla="*/ 352439 h 2114557"/>
                  <a:gd name="connsiteX10" fmla="*/ 352432 w 7429500"/>
                  <a:gd name="connsiteY10" fmla="*/ 7 h 2114557"/>
                  <a:gd name="connsiteX0" fmla="*/ 352432 w 7429500"/>
                  <a:gd name="connsiteY0" fmla="*/ 136 h 2114686"/>
                  <a:gd name="connsiteX1" fmla="*/ 1040130 w 7429500"/>
                  <a:gd name="connsiteY1" fmla="*/ 1508896 h 2114686"/>
                  <a:gd name="connsiteX2" fmla="*/ 6743700 w 7429500"/>
                  <a:gd name="connsiteY2" fmla="*/ 1623196 h 2114686"/>
                  <a:gd name="connsiteX3" fmla="*/ 7077068 w 7429500"/>
                  <a:gd name="connsiteY3" fmla="*/ 136 h 2114686"/>
                  <a:gd name="connsiteX4" fmla="*/ 7429500 w 7429500"/>
                  <a:gd name="connsiteY4" fmla="*/ 352568 h 2114686"/>
                  <a:gd name="connsiteX5" fmla="*/ 7429500 w 7429500"/>
                  <a:gd name="connsiteY5" fmla="*/ 2114686 h 2114686"/>
                  <a:gd name="connsiteX6" fmla="*/ 7429500 w 7429500"/>
                  <a:gd name="connsiteY6" fmla="*/ 2114686 h 2114686"/>
                  <a:gd name="connsiteX7" fmla="*/ 0 w 7429500"/>
                  <a:gd name="connsiteY7" fmla="*/ 2114686 h 2114686"/>
                  <a:gd name="connsiteX8" fmla="*/ 0 w 7429500"/>
                  <a:gd name="connsiteY8" fmla="*/ 2114686 h 2114686"/>
                  <a:gd name="connsiteX9" fmla="*/ 0 w 7429500"/>
                  <a:gd name="connsiteY9" fmla="*/ 352568 h 2114686"/>
                  <a:gd name="connsiteX10" fmla="*/ 352432 w 7429500"/>
                  <a:gd name="connsiteY10" fmla="*/ 136 h 2114686"/>
                  <a:gd name="connsiteX0" fmla="*/ 352432 w 7429500"/>
                  <a:gd name="connsiteY0" fmla="*/ 0 h 2114550"/>
                  <a:gd name="connsiteX1" fmla="*/ 1040130 w 7429500"/>
                  <a:gd name="connsiteY1" fmla="*/ 1508760 h 2114550"/>
                  <a:gd name="connsiteX2" fmla="*/ 6743700 w 7429500"/>
                  <a:gd name="connsiteY2" fmla="*/ 1623060 h 2114550"/>
                  <a:gd name="connsiteX3" fmla="*/ 7077068 w 7429500"/>
                  <a:gd name="connsiteY3" fmla="*/ 0 h 2114550"/>
                  <a:gd name="connsiteX4" fmla="*/ 7429500 w 7429500"/>
                  <a:gd name="connsiteY4" fmla="*/ 352432 h 2114550"/>
                  <a:gd name="connsiteX5" fmla="*/ 7429500 w 7429500"/>
                  <a:gd name="connsiteY5" fmla="*/ 2114550 h 2114550"/>
                  <a:gd name="connsiteX6" fmla="*/ 7429500 w 7429500"/>
                  <a:gd name="connsiteY6" fmla="*/ 2114550 h 2114550"/>
                  <a:gd name="connsiteX7" fmla="*/ 0 w 7429500"/>
                  <a:gd name="connsiteY7" fmla="*/ 2114550 h 2114550"/>
                  <a:gd name="connsiteX8" fmla="*/ 0 w 7429500"/>
                  <a:gd name="connsiteY8" fmla="*/ 2114550 h 2114550"/>
                  <a:gd name="connsiteX9" fmla="*/ 0 w 7429500"/>
                  <a:gd name="connsiteY9" fmla="*/ 352432 h 2114550"/>
                  <a:gd name="connsiteX10" fmla="*/ 352432 w 7429500"/>
                  <a:gd name="connsiteY10" fmla="*/ 0 h 2114550"/>
                  <a:gd name="connsiteX0" fmla="*/ 352432 w 7429500"/>
                  <a:gd name="connsiteY0" fmla="*/ 0 h 2114550"/>
                  <a:gd name="connsiteX1" fmla="*/ 1040130 w 7429500"/>
                  <a:gd name="connsiteY1" fmla="*/ 1508760 h 2114550"/>
                  <a:gd name="connsiteX2" fmla="*/ 6412230 w 7429500"/>
                  <a:gd name="connsiteY2" fmla="*/ 1623060 h 2114550"/>
                  <a:gd name="connsiteX3" fmla="*/ 7077068 w 7429500"/>
                  <a:gd name="connsiteY3" fmla="*/ 0 h 2114550"/>
                  <a:gd name="connsiteX4" fmla="*/ 7429500 w 7429500"/>
                  <a:gd name="connsiteY4" fmla="*/ 352432 h 2114550"/>
                  <a:gd name="connsiteX5" fmla="*/ 7429500 w 7429500"/>
                  <a:gd name="connsiteY5" fmla="*/ 2114550 h 2114550"/>
                  <a:gd name="connsiteX6" fmla="*/ 7429500 w 7429500"/>
                  <a:gd name="connsiteY6" fmla="*/ 2114550 h 2114550"/>
                  <a:gd name="connsiteX7" fmla="*/ 0 w 7429500"/>
                  <a:gd name="connsiteY7" fmla="*/ 2114550 h 2114550"/>
                  <a:gd name="connsiteX8" fmla="*/ 0 w 7429500"/>
                  <a:gd name="connsiteY8" fmla="*/ 2114550 h 2114550"/>
                  <a:gd name="connsiteX9" fmla="*/ 0 w 7429500"/>
                  <a:gd name="connsiteY9" fmla="*/ 352432 h 2114550"/>
                  <a:gd name="connsiteX10" fmla="*/ 352432 w 7429500"/>
                  <a:gd name="connsiteY10" fmla="*/ 0 h 2114550"/>
                  <a:gd name="connsiteX0" fmla="*/ 352432 w 7429500"/>
                  <a:gd name="connsiteY0" fmla="*/ 0 h 2114550"/>
                  <a:gd name="connsiteX1" fmla="*/ 1040130 w 7429500"/>
                  <a:gd name="connsiteY1" fmla="*/ 1508760 h 2114550"/>
                  <a:gd name="connsiteX2" fmla="*/ 6412230 w 7429500"/>
                  <a:gd name="connsiteY2" fmla="*/ 1623060 h 2114550"/>
                  <a:gd name="connsiteX3" fmla="*/ 7077068 w 7429500"/>
                  <a:gd name="connsiteY3" fmla="*/ 0 h 2114550"/>
                  <a:gd name="connsiteX4" fmla="*/ 7429500 w 7429500"/>
                  <a:gd name="connsiteY4" fmla="*/ 352432 h 2114550"/>
                  <a:gd name="connsiteX5" fmla="*/ 7429500 w 7429500"/>
                  <a:gd name="connsiteY5" fmla="*/ 2114550 h 2114550"/>
                  <a:gd name="connsiteX6" fmla="*/ 7429500 w 7429500"/>
                  <a:gd name="connsiteY6" fmla="*/ 2114550 h 2114550"/>
                  <a:gd name="connsiteX7" fmla="*/ 0 w 7429500"/>
                  <a:gd name="connsiteY7" fmla="*/ 2114550 h 2114550"/>
                  <a:gd name="connsiteX8" fmla="*/ 0 w 7429500"/>
                  <a:gd name="connsiteY8" fmla="*/ 2114550 h 2114550"/>
                  <a:gd name="connsiteX9" fmla="*/ 0 w 7429500"/>
                  <a:gd name="connsiteY9" fmla="*/ 352432 h 2114550"/>
                  <a:gd name="connsiteX10" fmla="*/ 352432 w 7429500"/>
                  <a:gd name="connsiteY10" fmla="*/ 0 h 2114550"/>
                  <a:gd name="connsiteX0" fmla="*/ 352432 w 7429500"/>
                  <a:gd name="connsiteY0" fmla="*/ 0 h 2114550"/>
                  <a:gd name="connsiteX1" fmla="*/ 1040130 w 7429500"/>
                  <a:gd name="connsiteY1" fmla="*/ 1508760 h 2114550"/>
                  <a:gd name="connsiteX2" fmla="*/ 6412230 w 7429500"/>
                  <a:gd name="connsiteY2" fmla="*/ 1520190 h 2114550"/>
                  <a:gd name="connsiteX3" fmla="*/ 7077068 w 7429500"/>
                  <a:gd name="connsiteY3" fmla="*/ 0 h 2114550"/>
                  <a:gd name="connsiteX4" fmla="*/ 7429500 w 7429500"/>
                  <a:gd name="connsiteY4" fmla="*/ 352432 h 2114550"/>
                  <a:gd name="connsiteX5" fmla="*/ 7429500 w 7429500"/>
                  <a:gd name="connsiteY5" fmla="*/ 2114550 h 2114550"/>
                  <a:gd name="connsiteX6" fmla="*/ 7429500 w 7429500"/>
                  <a:gd name="connsiteY6" fmla="*/ 2114550 h 2114550"/>
                  <a:gd name="connsiteX7" fmla="*/ 0 w 7429500"/>
                  <a:gd name="connsiteY7" fmla="*/ 2114550 h 2114550"/>
                  <a:gd name="connsiteX8" fmla="*/ 0 w 7429500"/>
                  <a:gd name="connsiteY8" fmla="*/ 2114550 h 2114550"/>
                  <a:gd name="connsiteX9" fmla="*/ 0 w 7429500"/>
                  <a:gd name="connsiteY9" fmla="*/ 352432 h 2114550"/>
                  <a:gd name="connsiteX10" fmla="*/ 352432 w 7429500"/>
                  <a:gd name="connsiteY10" fmla="*/ 0 h 211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29500" h="2114550">
                    <a:moveTo>
                      <a:pt x="352432" y="0"/>
                    </a:moveTo>
                    <a:cubicBezTo>
                      <a:pt x="956317" y="316"/>
                      <a:pt x="1003619" y="38100"/>
                      <a:pt x="1040130" y="1508760"/>
                    </a:cubicBezTo>
                    <a:lnTo>
                      <a:pt x="6412230" y="1520190"/>
                    </a:lnTo>
                    <a:cubicBezTo>
                      <a:pt x="6397623" y="-41910"/>
                      <a:pt x="6680195" y="19050"/>
                      <a:pt x="7077068" y="0"/>
                    </a:cubicBezTo>
                    <a:cubicBezTo>
                      <a:pt x="7271711" y="0"/>
                      <a:pt x="7429500" y="157789"/>
                      <a:pt x="7429500" y="352432"/>
                    </a:cubicBezTo>
                    <a:lnTo>
                      <a:pt x="7429500" y="2114550"/>
                    </a:lnTo>
                    <a:lnTo>
                      <a:pt x="7429500" y="2114550"/>
                    </a:lnTo>
                    <a:lnTo>
                      <a:pt x="0" y="2114550"/>
                    </a:lnTo>
                    <a:lnTo>
                      <a:pt x="0" y="2114550"/>
                    </a:lnTo>
                    <a:lnTo>
                      <a:pt x="0" y="352432"/>
                    </a:lnTo>
                    <a:cubicBezTo>
                      <a:pt x="0" y="157789"/>
                      <a:pt x="157789" y="0"/>
                      <a:pt x="352432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ight Triangle 11">
                <a:extLst>
                  <a:ext uri="{FF2B5EF4-FFF2-40B4-BE49-F238E27FC236}">
                    <a16:creationId xmlns:a16="http://schemas.microsoft.com/office/drawing/2014/main" id="{40ADD20F-95D3-817F-D80D-F6AABBC3421C}"/>
                  </a:ext>
                </a:extLst>
              </p:cNvPr>
              <p:cNvSpPr/>
              <p:nvPr/>
            </p:nvSpPr>
            <p:spPr>
              <a:xfrm>
                <a:off x="8187784" y="3401442"/>
                <a:ext cx="3358518" cy="2553588"/>
              </a:xfrm>
              <a:prstGeom prst="rt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ight Triangle 12">
                <a:extLst>
                  <a:ext uri="{FF2B5EF4-FFF2-40B4-BE49-F238E27FC236}">
                    <a16:creationId xmlns:a16="http://schemas.microsoft.com/office/drawing/2014/main" id="{52A6E5E8-1AF9-AFAA-588E-10C1617A8958}"/>
                  </a:ext>
                </a:extLst>
              </p:cNvPr>
              <p:cNvSpPr/>
              <p:nvPr/>
            </p:nvSpPr>
            <p:spPr>
              <a:xfrm flipH="1">
                <a:off x="-2516602" y="3414707"/>
                <a:ext cx="3358518" cy="2553588"/>
              </a:xfrm>
              <a:prstGeom prst="rt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941363-F15F-83D5-7AA0-BCED613371D1}"/>
              </a:ext>
            </a:extLst>
          </p:cNvPr>
          <p:cNvGrpSpPr/>
          <p:nvPr/>
        </p:nvGrpSpPr>
        <p:grpSpPr>
          <a:xfrm rot="19893992">
            <a:off x="1313093" y="1080827"/>
            <a:ext cx="914400" cy="2018123"/>
            <a:chOff x="3313281" y="1009902"/>
            <a:chExt cx="914400" cy="2018123"/>
          </a:xfrm>
          <a:solidFill>
            <a:schemeClr val="bg1"/>
          </a:solidFill>
        </p:grpSpPr>
        <p:pic>
          <p:nvPicPr>
            <p:cNvPr id="5" name="Graphic 4" descr="Satellite with solid fill">
              <a:extLst>
                <a:ext uri="{FF2B5EF4-FFF2-40B4-BE49-F238E27FC236}">
                  <a16:creationId xmlns:a16="http://schemas.microsoft.com/office/drawing/2014/main" id="{C392F8C8-79B0-F00A-E11E-F840B12AC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945105">
              <a:off x="3313281" y="1009902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Wi-Fi outline">
              <a:extLst>
                <a:ext uri="{FF2B5EF4-FFF2-40B4-BE49-F238E27FC236}">
                  <a16:creationId xmlns:a16="http://schemas.microsoft.com/office/drawing/2014/main" id="{2ED48007-EB7B-CD96-CD00-47657B335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3313281" y="2113625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E2A373D-D8BA-7B47-FABD-A37185012D30}"/>
              </a:ext>
            </a:extLst>
          </p:cNvPr>
          <p:cNvSpPr txBox="1">
            <a:spLocks/>
          </p:cNvSpPr>
          <p:nvPr/>
        </p:nvSpPr>
        <p:spPr>
          <a:xfrm>
            <a:off x="3948141" y="2204296"/>
            <a:ext cx="7730836" cy="2067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- Enhancing models with density sensors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- Extending methodology to other mining sites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- Exploring NISAR (Deep Penetration, InSAR for surface deformation)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4D2987-5DC3-BBBA-F245-BFB8CF319004}"/>
              </a:ext>
            </a:extLst>
          </p:cNvPr>
          <p:cNvSpPr txBox="1">
            <a:spLocks/>
          </p:cNvSpPr>
          <p:nvPr/>
        </p:nvSpPr>
        <p:spPr>
          <a:xfrm>
            <a:off x="72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dirty="0">
                <a:solidFill>
                  <a:schemeClr val="bg1"/>
                </a:solidFill>
                <a:latin typeface="Typo Round" panose="02000500000000000000" pitchFamily="2" charset="0"/>
              </a:rPr>
              <a:t>FUTURE RESEARCH DIRECTION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5F9AE-860A-D49C-61E4-15622EB17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5" b="90541" l="4797" r="97048">
                        <a14:foregroundMark x1="27517" y1="40612" x2="43012" y2="45813"/>
                        <a14:foregroundMark x1="53506" y1="39189" x2="56458" y2="47973"/>
                        <a14:foregroundMark x1="68266" y1="43243" x2="84133" y2="43919"/>
                        <a14:foregroundMark x1="82657" y1="27027" x2="82657" y2="35811"/>
                        <a14:foregroundMark x1="81550" y1="28378" x2="81550" y2="28378"/>
                        <a14:foregroundMark x1="94096" y1="61486" x2="94096" y2="61486"/>
                        <a14:foregroundMark x1="97048" y1="58108" x2="97048" y2="58108"/>
                        <a14:foregroundMark x1="92989" y1="66892" x2="92989" y2="66892"/>
                        <a14:foregroundMark x1="87454" y1="80405" x2="87454" y2="80405"/>
                        <a14:foregroundMark x1="87454" y1="80405" x2="10701" y2="79730"/>
                        <a14:foregroundMark x1="18081" y1="93243" x2="85609" y2="91216"/>
                        <a14:foregroundMark x1="85609" y1="91216" x2="86347" y2="91216"/>
                        <a14:foregroundMark x1="5939" y1="64283" x2="6273" y2="58784"/>
                        <a14:foregroundMark x1="5166" y1="77027" x2="5620" y2="69552"/>
                        <a14:foregroundMark x1="5166" y1="58784" x2="5166" y2="58784"/>
                        <a14:foregroundMark x1="20664" y1="15541" x2="20949" y2="25192"/>
                        <a14:foregroundMark x1="50554" y1="14189" x2="48339" y2="39189"/>
                        <a14:foregroundMark x1="35793" y1="5405" x2="35793" y2="5405"/>
                        <a14:foregroundMark x1="36900" y1="6757" x2="36531" y2="8784"/>
                        <a14:foregroundMark x1="39114" y1="5405" x2="39114" y2="6081"/>
                        <a14:foregroundMark x1="37269" y1="4730" x2="33579" y2="7432"/>
                        <a14:foregroundMark x1="39483" y1="8784" x2="33948" y2="8108"/>
                        <a14:foregroundMark x1="40959" y1="5405" x2="32841" y2="5405"/>
                        <a14:foregroundMark x1="21033" y1="24324" x2="22878" y2="34459"/>
                        <a14:foregroundMark x1="57196" y1="39865" x2="57196" y2="39865"/>
                        <a14:foregroundMark x1="80812" y1="47973" x2="64945" y2="47973"/>
                        <a14:backgroundMark x1="49446" y1="47297" x2="48708" y2="50676"/>
                        <a14:backgroundMark x1="18914" y1="25573" x2="18450" y2="22297"/>
                        <a14:backgroundMark x1="21033" y1="40541" x2="20380" y2="35931"/>
                        <a14:backgroundMark x1="20619" y1="35790" x2="21402" y2="43243"/>
                        <a14:backgroundMark x1="4797" y1="64865" x2="5535" y2="69595"/>
                        <a14:backgroundMark x1="5535" y1="71622" x2="5535" y2="62838"/>
                        <a14:backgroundMark x1="92989" y1="67568" x2="92989" y2="67568"/>
                        <a14:backgroundMark x1="92989" y1="66892" x2="92989" y2="66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5506" y="5403354"/>
            <a:ext cx="849825" cy="4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00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24721C6EC1D14D9A2586BA09E3D5BA" ma:contentTypeVersion="13" ma:contentTypeDescription="Create a new document." ma:contentTypeScope="" ma:versionID="068ceeafa066d3c700da68294cd9da7b">
  <xsd:schema xmlns:xsd="http://www.w3.org/2001/XMLSchema" xmlns:xs="http://www.w3.org/2001/XMLSchema" xmlns:p="http://schemas.microsoft.com/office/2006/metadata/properties" xmlns:ns2="dea94fd1-0f8e-4d18-a04a-e8dda3a7caf3" xmlns:ns3="fd4d1d9d-4313-4d0b-b167-f3ba3f2baa46" targetNamespace="http://schemas.microsoft.com/office/2006/metadata/properties" ma:root="true" ma:fieldsID="dcb61c6a90797f1b76ce7cf2036ebc38" ns2:_="" ns3:_="">
    <xsd:import namespace="dea94fd1-0f8e-4d18-a04a-e8dda3a7caf3"/>
    <xsd:import namespace="fd4d1d9d-4313-4d0b-b167-f3ba3f2baa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94fd1-0f8e-4d18-a04a-e8dda3a7ca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64b8f0a-f075-4faa-88c7-1e114be372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d1d9d-4313-4d0b-b167-f3ba3f2baa4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4e34c09-7cf1-4142-b1ef-05a25fd9b900}" ma:internalName="TaxCatchAll" ma:showField="CatchAllData" ma:web="fd4d1d9d-4313-4d0b-b167-f3ba3f2baa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ea94fd1-0f8e-4d18-a04a-e8dda3a7caf3">
      <Terms xmlns="http://schemas.microsoft.com/office/infopath/2007/PartnerControls"/>
    </lcf76f155ced4ddcb4097134ff3c332f>
    <TaxCatchAll xmlns="fd4d1d9d-4313-4d0b-b167-f3ba3f2baa46" xsi:nil="true"/>
  </documentManagement>
</p:properties>
</file>

<file path=customXml/itemProps1.xml><?xml version="1.0" encoding="utf-8"?>
<ds:datastoreItem xmlns:ds="http://schemas.openxmlformats.org/officeDocument/2006/customXml" ds:itemID="{10E9A274-1792-4EAE-BC77-E2992B3015A3}"/>
</file>

<file path=customXml/itemProps2.xml><?xml version="1.0" encoding="utf-8"?>
<ds:datastoreItem xmlns:ds="http://schemas.openxmlformats.org/officeDocument/2006/customXml" ds:itemID="{39E8EB80-5F98-4763-8E1C-10CB11AEDE2A}"/>
</file>

<file path=customXml/itemProps3.xml><?xml version="1.0" encoding="utf-8"?>
<ds:datastoreItem xmlns:ds="http://schemas.openxmlformats.org/officeDocument/2006/customXml" ds:itemID="{9A6C9343-8692-4653-B490-2E0DBF7D8731}"/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235</Words>
  <Application>Microsoft Office PowerPoint</Application>
  <PresentationFormat>Widescreen</PresentationFormat>
  <Paragraphs>96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Aptos Narrow</vt:lpstr>
      <vt:lpstr>Arial</vt:lpstr>
      <vt:lpstr>Typo Round</vt:lpstr>
      <vt:lpstr>Office Theme</vt:lpstr>
      <vt:lpstr>PowerPoint Presentation</vt:lpstr>
      <vt:lpstr>CHALLENGES WITH EXISTING MOISTURE MEASUREMENT METHODS</vt:lpstr>
      <vt:lpstr>DATA SOURCES</vt:lpstr>
      <vt:lpstr>DATA ANALYSIS &amp; MACHINE LEARNING</vt:lpstr>
      <vt:lpstr>RESULTS &amp; IMPACT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Yang</dc:creator>
  <cp:lastModifiedBy>David Frazer</cp:lastModifiedBy>
  <cp:revision>17</cp:revision>
  <dcterms:created xsi:type="dcterms:W3CDTF">2025-02-19T01:30:24Z</dcterms:created>
  <dcterms:modified xsi:type="dcterms:W3CDTF">2025-02-20T22:03:08Z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0x010100D824721C6EC1D14D9A2586BA09E3D5BA</vt:lpwstr>
  </property>
  <property fmtid="{D5CDD505-2E9C-101B-9397-08002B2CF9AE}" pid="3" name="Order">
    <vt:r8>4211500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MediaServiceImageTags">
    <vt:lpwstr/>
  </property>
</Properties>
</file>